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64" r:id="rId4"/>
    <p:sldId id="259" r:id="rId5"/>
    <p:sldId id="314" r:id="rId6"/>
    <p:sldId id="315" r:id="rId7"/>
    <p:sldId id="313" r:id="rId8"/>
    <p:sldId id="258" r:id="rId9"/>
    <p:sldId id="265" r:id="rId10"/>
    <p:sldId id="260" r:id="rId11"/>
    <p:sldId id="262" r:id="rId12"/>
    <p:sldId id="263" r:id="rId13"/>
    <p:sldId id="267" r:id="rId14"/>
    <p:sldId id="268" r:id="rId15"/>
    <p:sldId id="277" r:id="rId16"/>
    <p:sldId id="266" r:id="rId17"/>
    <p:sldId id="261" r:id="rId18"/>
    <p:sldId id="278" r:id="rId19"/>
    <p:sldId id="279" r:id="rId20"/>
    <p:sldId id="280" r:id="rId21"/>
    <p:sldId id="281" r:id="rId22"/>
    <p:sldId id="291" r:id="rId23"/>
    <p:sldId id="292" r:id="rId24"/>
    <p:sldId id="293" r:id="rId25"/>
    <p:sldId id="294" r:id="rId26"/>
    <p:sldId id="295" r:id="rId27"/>
    <p:sldId id="309" r:id="rId28"/>
    <p:sldId id="296" r:id="rId29"/>
    <p:sldId id="311" r:id="rId30"/>
    <p:sldId id="297" r:id="rId31"/>
    <p:sldId id="298" r:id="rId32"/>
    <p:sldId id="299" r:id="rId33"/>
    <p:sldId id="305" r:id="rId34"/>
    <p:sldId id="308" r:id="rId35"/>
    <p:sldId id="300" r:id="rId36"/>
    <p:sldId id="301" r:id="rId37"/>
    <p:sldId id="312" r:id="rId38"/>
    <p:sldId id="302" r:id="rId39"/>
    <p:sldId id="303" r:id="rId40"/>
    <p:sldId id="304" r:id="rId41"/>
    <p:sldId id="289" r:id="rId42"/>
    <p:sldId id="310" r:id="rId43"/>
    <p:sldId id="269" r:id="rId44"/>
    <p:sldId id="270" r:id="rId45"/>
    <p:sldId id="271" r:id="rId46"/>
    <p:sldId id="272" r:id="rId47"/>
    <p:sldId id="275" r:id="rId48"/>
    <p:sldId id="274" r:id="rId49"/>
    <p:sldId id="273" r:id="rId50"/>
    <p:sldId id="27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1" d="100"/>
          <a:sy n="71" d="100"/>
        </p:scale>
        <p:origin x="4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7E08F-38AA-43E5-8F7E-DCBD72347431}" type="datetimeFigureOut">
              <a:rPr lang="en-US" smtClean="0"/>
              <a:t>4/12/2020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A6D02-0AC8-47BA-8BA4-BBE74171A782}" type="slidenum">
              <a:rPr lang="en-US" smtClean="0"/>
              <a:t>‹#›</a:t>
            </a:fld>
            <a:endParaRPr lang="en-US"/>
          </a:p>
        </p:txBody>
      </p:sp>
    </p:spTree>
    <p:extLst>
      <p:ext uri="{BB962C8B-B14F-4D97-AF65-F5344CB8AC3E}">
        <p14:creationId xmlns:p14="http://schemas.microsoft.com/office/powerpoint/2010/main" val="2673123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4/12/2020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mailto:abc@gmail.co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2.xml"/><Relationship Id="rId4" Type="http://schemas.openxmlformats.org/officeDocument/2006/relationships/hyperlink" Target="https://www.flaticon.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5231" y="793630"/>
            <a:ext cx="10399381" cy="5591267"/>
          </a:xfrm>
        </p:spPr>
        <p:txBody>
          <a:bodyPr>
            <a:noAutofit/>
          </a:bodyPr>
          <a:lstStyle/>
          <a:p>
            <a:pPr algn="ctr"/>
            <a:r>
              <a:rPr lang="en-US" dirty="0" smtClean="0"/>
              <a:t/>
            </a:r>
            <a:br>
              <a:rPr lang="en-US" dirty="0" smtClean="0"/>
            </a:br>
            <a:r>
              <a:rPr lang="en-US" sz="6000" dirty="0" smtClean="0"/>
              <a:t>Sales </a:t>
            </a:r>
            <a:r>
              <a:rPr lang="en-US" sz="6000" dirty="0"/>
              <a:t>Record </a:t>
            </a:r>
            <a:r>
              <a:rPr lang="en-US" sz="2400" dirty="0" smtClean="0"/>
              <a:t/>
            </a:r>
            <a:br>
              <a:rPr lang="en-US" sz="2400" dirty="0" smtClean="0"/>
            </a:br>
            <a:r>
              <a:rPr lang="en-US" sz="2800" dirty="0" smtClean="0"/>
              <a:t>Under </a:t>
            </a:r>
            <a:r>
              <a:rPr lang="en-US" sz="2800" dirty="0"/>
              <a:t>Guidance </a:t>
            </a:r>
            <a:r>
              <a:rPr lang="en-US" sz="2800" dirty="0" smtClean="0"/>
              <a:t>of Internal </a:t>
            </a:r>
            <a:r>
              <a:rPr lang="en-US" sz="2800" dirty="0"/>
              <a:t>Guide       </a:t>
            </a:r>
            <a:br>
              <a:rPr lang="en-US" sz="2800" dirty="0"/>
            </a:br>
            <a:r>
              <a:rPr lang="en-US" sz="2800" dirty="0"/>
              <a:t>Dr. </a:t>
            </a:r>
            <a:r>
              <a:rPr lang="en-US" sz="2800" dirty="0" err="1"/>
              <a:t>Dharmendra</a:t>
            </a:r>
            <a:r>
              <a:rPr lang="en-US" sz="2800" dirty="0"/>
              <a:t> Patel </a:t>
            </a:r>
            <a:r>
              <a:rPr lang="en-US" sz="2800" dirty="0" smtClean="0"/>
              <a:t> </a:t>
            </a:r>
            <a:br>
              <a:rPr lang="en-US" sz="2800" dirty="0" smtClean="0"/>
            </a:br>
            <a:r>
              <a:rPr lang="en-US" sz="2800" dirty="0" smtClean="0"/>
              <a:t>by </a:t>
            </a:r>
            <a:br>
              <a:rPr lang="en-US" sz="2800" dirty="0" smtClean="0"/>
            </a:br>
            <a:r>
              <a:rPr lang="en-US" sz="2800" dirty="0" smtClean="0"/>
              <a:t>Meet </a:t>
            </a:r>
            <a:r>
              <a:rPr lang="en-US" sz="2800" dirty="0"/>
              <a:t>Patel (17BCA061)</a:t>
            </a:r>
            <a:br>
              <a:rPr lang="en-US" sz="2800" dirty="0"/>
            </a:br>
            <a:r>
              <a:rPr lang="en-US" sz="2800" dirty="0" err="1"/>
              <a:t>Akshay</a:t>
            </a:r>
            <a:r>
              <a:rPr lang="en-US" sz="2800" dirty="0"/>
              <a:t> </a:t>
            </a:r>
            <a:r>
              <a:rPr lang="en-US" sz="2800" dirty="0" err="1"/>
              <a:t>Ramnani</a:t>
            </a:r>
            <a:r>
              <a:rPr lang="en-US" sz="2800" dirty="0"/>
              <a:t> (17BCA094)</a:t>
            </a:r>
            <a:br>
              <a:rPr lang="en-US" sz="2800" dirty="0"/>
            </a:br>
            <a:r>
              <a:rPr lang="en-US" sz="2800" dirty="0" err="1"/>
              <a:t>Kartavya</a:t>
            </a:r>
            <a:r>
              <a:rPr lang="en-US" sz="2800" dirty="0"/>
              <a:t> </a:t>
            </a:r>
            <a:r>
              <a:rPr lang="en-US" sz="2800" dirty="0" err="1"/>
              <a:t>Vadera</a:t>
            </a:r>
            <a:r>
              <a:rPr lang="en-US" sz="2800" dirty="0"/>
              <a:t> (17BCA114</a:t>
            </a:r>
            <a:r>
              <a:rPr lang="en-US" sz="2800" dirty="0" smtClean="0"/>
              <a:t>)</a:t>
            </a:r>
            <a:br>
              <a:rPr lang="en-US" sz="2800" dirty="0" smtClean="0"/>
            </a:br>
            <a:endParaRPr lang="en-US" sz="18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4695" y="271732"/>
            <a:ext cx="1335805" cy="1043796"/>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294542" y="199645"/>
            <a:ext cx="3801224" cy="854015"/>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0715" y="1441333"/>
            <a:ext cx="1148411" cy="1079230"/>
          </a:xfrm>
          <a:prstGeom prst="rect">
            <a:avLst/>
          </a:prstGeom>
        </p:spPr>
      </p:pic>
    </p:spTree>
    <p:extLst>
      <p:ext uri="{BB962C8B-B14F-4D97-AF65-F5344CB8AC3E}">
        <p14:creationId xmlns:p14="http://schemas.microsoft.com/office/powerpoint/2010/main" val="1216183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115672" y="242047"/>
            <a:ext cx="9493622" cy="6373905"/>
          </a:xfrm>
          <a:prstGeom prst="rect">
            <a:avLst/>
          </a:prstGeom>
        </p:spPr>
      </p:pic>
    </p:spTree>
    <p:extLst>
      <p:ext uri="{BB962C8B-B14F-4D97-AF65-F5344CB8AC3E}">
        <p14:creationId xmlns:p14="http://schemas.microsoft.com/office/powerpoint/2010/main" val="398163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98362" y="2990796"/>
            <a:ext cx="5188442"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Activity Diagram</a:t>
            </a:r>
            <a:endParaRPr lang="en-US" sz="4800" u="sng" dirty="0"/>
          </a:p>
        </p:txBody>
      </p:sp>
      <p:sp>
        <p:nvSpPr>
          <p:cNvPr id="5" name="Title 1"/>
          <p:cNvSpPr txBox="1">
            <a:spLocks/>
          </p:cNvSpPr>
          <p:nvPr/>
        </p:nvSpPr>
        <p:spPr>
          <a:xfrm>
            <a:off x="4305189" y="3854827"/>
            <a:ext cx="3574788"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Actor: Super Admin</a:t>
            </a:r>
            <a:endParaRPr lang="en-US" sz="2800" u="sng" dirty="0"/>
          </a:p>
        </p:txBody>
      </p:sp>
    </p:spTree>
    <p:extLst>
      <p:ext uri="{BB962C8B-B14F-4D97-AF65-F5344CB8AC3E}">
        <p14:creationId xmlns:p14="http://schemas.microsoft.com/office/powerpoint/2010/main" val="1108309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par>
                                <p:cTn id="8" presetID="7" presetClass="emph" presetSubtype="2" fill="hold" grpId="0" nodeType="withEffect">
                                  <p:stCondLst>
                                    <p:cond delay="0"/>
                                  </p:stCondLst>
                                  <p:childTnLst>
                                    <p:animClr clrSpc="rgb" dir="cw">
                                      <p:cBhvr>
                                        <p:cTn id="9" dur="2000" fill="hold"/>
                                        <p:tgtEl>
                                          <p:spTgt spid="5"/>
                                        </p:tgtEl>
                                        <p:attrNameLst>
                                          <p:attrName>stroke.color</p:attrName>
                                        </p:attrNameLst>
                                      </p:cBhvr>
                                      <p:to>
                                        <a:schemeClr val="accent2"/>
                                      </p:to>
                                    </p:animClr>
                                    <p:set>
                                      <p:cBhvr>
                                        <p:cTn id="10" dur="2000" fill="hold"/>
                                        <p:tgtEl>
                                          <p:spTgt spid="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97742" y="251012"/>
            <a:ext cx="9484658" cy="6364941"/>
          </a:xfrm>
          <a:prstGeom prst="rect">
            <a:avLst/>
          </a:prstGeom>
        </p:spPr>
      </p:pic>
    </p:spTree>
    <p:extLst>
      <p:ext uri="{BB962C8B-B14F-4D97-AF65-F5344CB8AC3E}">
        <p14:creationId xmlns:p14="http://schemas.microsoft.com/office/powerpoint/2010/main" val="422275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498362" y="2990796"/>
            <a:ext cx="5188442"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Activity Diagram</a:t>
            </a:r>
            <a:endParaRPr lang="en-US" sz="4800" u="sng" dirty="0"/>
          </a:p>
        </p:txBody>
      </p:sp>
      <p:sp>
        <p:nvSpPr>
          <p:cNvPr id="7" name="Title 1"/>
          <p:cNvSpPr txBox="1">
            <a:spLocks/>
          </p:cNvSpPr>
          <p:nvPr/>
        </p:nvSpPr>
        <p:spPr>
          <a:xfrm>
            <a:off x="4520341" y="3854827"/>
            <a:ext cx="3144484"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Actor: Company</a:t>
            </a:r>
            <a:endParaRPr lang="en-US" sz="2800" u="sng" dirty="0"/>
          </a:p>
        </p:txBody>
      </p:sp>
    </p:spTree>
    <p:extLst>
      <p:ext uri="{BB962C8B-B14F-4D97-AF65-F5344CB8AC3E}">
        <p14:creationId xmlns:p14="http://schemas.microsoft.com/office/powerpoint/2010/main" val="114105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7"/>
                                        </p:tgtEl>
                                        <p:attrNameLst>
                                          <p:attrName>stroke.color</p:attrName>
                                        </p:attrNameLst>
                                      </p:cBhvr>
                                      <p:to>
                                        <a:schemeClr val="accent2"/>
                                      </p:to>
                                    </p:animClr>
                                    <p:set>
                                      <p:cBhvr>
                                        <p:cTn id="10" dur="2000" fill="hold"/>
                                        <p:tgtEl>
                                          <p:spTgt spid="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235" y="215152"/>
            <a:ext cx="9583269" cy="6427695"/>
          </a:xfrm>
          <a:prstGeom prst="rect">
            <a:avLst/>
          </a:prstGeom>
        </p:spPr>
      </p:pic>
    </p:spTree>
    <p:extLst>
      <p:ext uri="{BB962C8B-B14F-4D97-AF65-F5344CB8AC3E}">
        <p14:creationId xmlns:p14="http://schemas.microsoft.com/office/powerpoint/2010/main" val="396011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990165" y="259976"/>
            <a:ext cx="9601200" cy="6364942"/>
          </a:xfrm>
          <a:prstGeom prst="rect">
            <a:avLst/>
          </a:prstGeom>
        </p:spPr>
      </p:pic>
    </p:spTree>
    <p:extLst>
      <p:ext uri="{BB962C8B-B14F-4D97-AF65-F5344CB8AC3E}">
        <p14:creationId xmlns:p14="http://schemas.microsoft.com/office/powerpoint/2010/main" val="12310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498362" y="2990796"/>
            <a:ext cx="5188442"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Activity Diagram</a:t>
            </a:r>
            <a:endParaRPr lang="en-US" sz="4800" u="sng" dirty="0"/>
          </a:p>
        </p:txBody>
      </p:sp>
      <p:sp>
        <p:nvSpPr>
          <p:cNvPr id="4" name="Title 1"/>
          <p:cNvSpPr txBox="1">
            <a:spLocks/>
          </p:cNvSpPr>
          <p:nvPr/>
        </p:nvSpPr>
        <p:spPr>
          <a:xfrm>
            <a:off x="4520341" y="3854827"/>
            <a:ext cx="3144484"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Actor: Employee</a:t>
            </a:r>
            <a:endParaRPr lang="en-US" sz="2800" u="sng" dirty="0"/>
          </a:p>
        </p:txBody>
      </p:sp>
    </p:spTree>
    <p:extLst>
      <p:ext uri="{BB962C8B-B14F-4D97-AF65-F5344CB8AC3E}">
        <p14:creationId xmlns:p14="http://schemas.microsoft.com/office/powerpoint/2010/main" val="185313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2000" fill="hold"/>
                                        <p:tgtEl>
                                          <p:spTgt spid="4"/>
                                        </p:tgtEl>
                                        <p:attrNameLst>
                                          <p:attrName>stroke.color</p:attrName>
                                        </p:attrNameLst>
                                      </p:cBhvr>
                                      <p:to>
                                        <a:schemeClr val="accent2"/>
                                      </p:to>
                                    </p:animClr>
                                    <p:set>
                                      <p:cBhvr>
                                        <p:cTn id="10"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017058" y="268941"/>
            <a:ext cx="9565341" cy="6347012"/>
          </a:xfrm>
          <a:prstGeom prst="rect">
            <a:avLst/>
          </a:prstGeom>
        </p:spPr>
      </p:pic>
    </p:spTree>
    <p:extLst>
      <p:ext uri="{BB962C8B-B14F-4D97-AF65-F5344CB8AC3E}">
        <p14:creationId xmlns:p14="http://schemas.microsoft.com/office/powerpoint/2010/main" val="4013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999128" y="277906"/>
            <a:ext cx="9583271" cy="6373906"/>
          </a:xfrm>
          <a:prstGeom prst="rect">
            <a:avLst/>
          </a:prstGeom>
        </p:spPr>
      </p:pic>
    </p:spTree>
    <p:extLst>
      <p:ext uri="{BB962C8B-B14F-4D97-AF65-F5344CB8AC3E}">
        <p14:creationId xmlns:p14="http://schemas.microsoft.com/office/powerpoint/2010/main" val="134299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894986" y="2974189"/>
            <a:ext cx="4388402"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Screen Design</a:t>
            </a:r>
            <a:endParaRPr lang="en-US" sz="4800" u="sng" dirty="0"/>
          </a:p>
        </p:txBody>
      </p:sp>
    </p:spTree>
    <p:extLst>
      <p:ext uri="{BB962C8B-B14F-4D97-AF65-F5344CB8AC3E}">
        <p14:creationId xmlns:p14="http://schemas.microsoft.com/office/powerpoint/2010/main" val="25997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528" y="2990796"/>
            <a:ext cx="4256109" cy="864031"/>
          </a:xfrm>
        </p:spPr>
        <p:txBody>
          <a:bodyPr>
            <a:normAutofit/>
          </a:bodyPr>
          <a:lstStyle/>
          <a:p>
            <a:r>
              <a:rPr lang="en-US" sz="4800" u="sng" dirty="0" smtClean="0"/>
              <a:t>Project Profile</a:t>
            </a:r>
            <a:endParaRPr lang="en-US" sz="4800" u="sng" dirty="0"/>
          </a:p>
        </p:txBody>
      </p:sp>
    </p:spTree>
    <p:extLst>
      <p:ext uri="{BB962C8B-B14F-4D97-AF65-F5344CB8AC3E}">
        <p14:creationId xmlns:p14="http://schemas.microsoft.com/office/powerpoint/2010/main" val="279463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grpId="0" nodeType="withEffect">
                                  <p:stCondLst>
                                    <p:cond delay="0"/>
                                  </p:stCondLst>
                                  <p:childTnLst>
                                    <p:animClr clrSpc="rgb" dir="cw">
                                      <p:cBhvr>
                                        <p:cTn id="6" dur="2000" fill="hold"/>
                                        <p:tgtEl>
                                          <p:spTgt spid="2"/>
                                        </p:tgtEl>
                                        <p:attrNameLst>
                                          <p:attrName>stroke.color</p:attrName>
                                        </p:attrNameLst>
                                      </p:cBhvr>
                                      <p:to>
                                        <a:schemeClr val="accent2"/>
                                      </p:to>
                                    </p:animClr>
                                    <p:set>
                                      <p:cBhvr>
                                        <p:cTn id="7" dur="2000" fill="hold"/>
                                        <p:tgtEl>
                                          <p:spTgt spid="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974" y="946548"/>
            <a:ext cx="2746157" cy="5486399"/>
          </a:xfrm>
          <a:prstGeom prst="rect">
            <a:avLst/>
          </a:prstGeom>
        </p:spPr>
      </p:pic>
      <p:sp>
        <p:nvSpPr>
          <p:cNvPr id="6" name="Title 1"/>
          <p:cNvSpPr txBox="1">
            <a:spLocks/>
          </p:cNvSpPr>
          <p:nvPr/>
        </p:nvSpPr>
        <p:spPr>
          <a:xfrm>
            <a:off x="7852756" y="217705"/>
            <a:ext cx="1263349"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Login</a:t>
            </a:r>
            <a:endParaRPr lang="en-US" sz="2800" u="sng" dirty="0"/>
          </a:p>
        </p:txBody>
      </p:sp>
      <p:sp>
        <p:nvSpPr>
          <p:cNvPr id="9" name="Title 1"/>
          <p:cNvSpPr txBox="1">
            <a:spLocks/>
          </p:cNvSpPr>
          <p:nvPr/>
        </p:nvSpPr>
        <p:spPr>
          <a:xfrm>
            <a:off x="2944906" y="217706"/>
            <a:ext cx="232833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Slash Screen</a:t>
            </a:r>
            <a:endParaRPr lang="en-US" sz="2800" u="sng" dirty="0"/>
          </a:p>
        </p:txBody>
      </p:sp>
      <p:pic>
        <p:nvPicPr>
          <p:cNvPr id="7" name="Picture 6"/>
          <p:cNvPicPr/>
          <p:nvPr/>
        </p:nvPicPr>
        <p:blipFill rotWithShape="1">
          <a:blip r:embed="rId3"/>
          <a:srcRect l="23614" t="27448" r="60024" b="21627"/>
          <a:stretch/>
        </p:blipFill>
        <p:spPr bwMode="auto">
          <a:xfrm>
            <a:off x="2667000" y="946548"/>
            <a:ext cx="2746157" cy="5486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97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6"/>
                                        </p:tgtEl>
                                        <p:attrNameLst>
                                          <p:attrName>style.color</p:attrName>
                                        </p:attrNameLst>
                                      </p:cBhvr>
                                      <p:to>
                                        <a:schemeClr val="bg1"/>
                                      </p:to>
                                    </p:animClr>
                                    <p:animClr clrSpc="rgb" dir="cw">
                                      <p:cBhvr>
                                        <p:cTn id="12" dur="250" autoRev="1" fill="remove"/>
                                        <p:tgtEl>
                                          <p:spTgt spid="6"/>
                                        </p:tgtEl>
                                        <p:attrNameLst>
                                          <p:attrName>fillcolor</p:attrName>
                                        </p:attrNameLst>
                                      </p:cBhvr>
                                      <p:to>
                                        <a:schemeClr val="bg1"/>
                                      </p:to>
                                    </p:animClr>
                                    <p:set>
                                      <p:cBhvr>
                                        <p:cTn id="13" dur="250" autoRev="1" fill="remove"/>
                                        <p:tgtEl>
                                          <p:spTgt spid="6"/>
                                        </p:tgtEl>
                                        <p:attrNameLst>
                                          <p:attrName>fill.type</p:attrName>
                                        </p:attrNameLst>
                                      </p:cBhvr>
                                      <p:to>
                                        <p:strVal val="solid"/>
                                      </p:to>
                                    </p:set>
                                    <p:set>
                                      <p:cBhvr>
                                        <p:cTn id="14"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914568" y="231864"/>
            <a:ext cx="4460450"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Super Admin Dashboard</a:t>
            </a:r>
            <a:endParaRPr lang="en-US" sz="2800" u="sng"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287" y="1020687"/>
            <a:ext cx="2668113" cy="54863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687" y="1020688"/>
            <a:ext cx="2668113" cy="5486399"/>
          </a:xfrm>
          <a:prstGeom prst="rect">
            <a:avLst/>
          </a:prstGeom>
        </p:spPr>
      </p:pic>
    </p:spTree>
    <p:extLst>
      <p:ext uri="{BB962C8B-B14F-4D97-AF65-F5344CB8AC3E}">
        <p14:creationId xmlns:p14="http://schemas.microsoft.com/office/powerpoint/2010/main" val="304593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820" y="683812"/>
            <a:ext cx="2746157" cy="5486399"/>
          </a:xfrm>
          <a:prstGeom prst="rect">
            <a:avLst/>
          </a:prstGeom>
        </p:spPr>
      </p:pic>
      <p:sp>
        <p:nvSpPr>
          <p:cNvPr id="4" name="Title 1"/>
          <p:cNvSpPr txBox="1">
            <a:spLocks/>
          </p:cNvSpPr>
          <p:nvPr/>
        </p:nvSpPr>
        <p:spPr>
          <a:xfrm>
            <a:off x="1668410" y="106655"/>
            <a:ext cx="3394975"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Register Company</a:t>
            </a:r>
            <a:endParaRPr lang="en-US" sz="2800"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8553" y="683812"/>
            <a:ext cx="2746157" cy="5486400"/>
          </a:xfrm>
          <a:prstGeom prst="rect">
            <a:avLst/>
          </a:prstGeom>
        </p:spPr>
      </p:pic>
    </p:spTree>
    <p:extLst>
      <p:ext uri="{BB962C8B-B14F-4D97-AF65-F5344CB8AC3E}">
        <p14:creationId xmlns:p14="http://schemas.microsoft.com/office/powerpoint/2010/main" val="137412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818" y="920878"/>
            <a:ext cx="2746157" cy="5486400"/>
          </a:xfrm>
          <a:prstGeom prst="rect">
            <a:avLst/>
          </a:prstGeom>
        </p:spPr>
      </p:pic>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Deactivate Company</a:t>
            </a:r>
            <a:endParaRPr lang="en-US" sz="2800"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551" y="920878"/>
            <a:ext cx="2746157" cy="5486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2284" y="920878"/>
            <a:ext cx="2746157" cy="5486400"/>
          </a:xfrm>
          <a:prstGeom prst="rect">
            <a:avLst/>
          </a:prstGeom>
        </p:spPr>
      </p:pic>
    </p:spTree>
    <p:extLst>
      <p:ext uri="{BB962C8B-B14F-4D97-AF65-F5344CB8AC3E}">
        <p14:creationId xmlns:p14="http://schemas.microsoft.com/office/powerpoint/2010/main" val="32152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Company Dashboard</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509" y="776945"/>
            <a:ext cx="2746157" cy="5486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54" y="776945"/>
            <a:ext cx="2746157" cy="5486400"/>
          </a:xfrm>
          <a:prstGeom prst="rect">
            <a:avLst/>
          </a:prstGeom>
        </p:spPr>
      </p:pic>
    </p:spTree>
    <p:extLst>
      <p:ext uri="{BB962C8B-B14F-4D97-AF65-F5344CB8AC3E}">
        <p14:creationId xmlns:p14="http://schemas.microsoft.com/office/powerpoint/2010/main" val="42822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Edit Details</a:t>
            </a:r>
            <a:endParaRPr lang="en-US" sz="2800" u="sng"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303" y="768478"/>
            <a:ext cx="2746156" cy="54844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460" y="768478"/>
            <a:ext cx="2746156" cy="5484412"/>
          </a:xfrm>
          <a:prstGeom prst="rect">
            <a:avLst/>
          </a:prstGeom>
        </p:spPr>
      </p:pic>
    </p:spTree>
    <p:extLst>
      <p:ext uri="{BB962C8B-B14F-4D97-AF65-F5344CB8AC3E}">
        <p14:creationId xmlns:p14="http://schemas.microsoft.com/office/powerpoint/2010/main" val="115507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Edit Details</a:t>
            </a:r>
            <a:endParaRPr lang="en-US" sz="2800"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92" y="827745"/>
            <a:ext cx="2746157" cy="54844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408" y="827745"/>
            <a:ext cx="2746157" cy="5484412"/>
          </a:xfrm>
          <a:prstGeom prst="rect">
            <a:avLst/>
          </a:prstGeom>
        </p:spPr>
      </p:pic>
    </p:spTree>
    <p:extLst>
      <p:ext uri="{BB962C8B-B14F-4D97-AF65-F5344CB8AC3E}">
        <p14:creationId xmlns:p14="http://schemas.microsoft.com/office/powerpoint/2010/main" val="275374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Change Password</a:t>
            </a:r>
            <a:endParaRPr lang="en-US" sz="2800"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628" y="827745"/>
            <a:ext cx="2746157" cy="54844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392" y="827745"/>
            <a:ext cx="2746157" cy="5484412"/>
          </a:xfrm>
          <a:prstGeom prst="rect">
            <a:avLst/>
          </a:prstGeom>
        </p:spPr>
      </p:pic>
    </p:spTree>
    <p:extLst>
      <p:ext uri="{BB962C8B-B14F-4D97-AF65-F5344CB8AC3E}">
        <p14:creationId xmlns:p14="http://schemas.microsoft.com/office/powerpoint/2010/main" val="379092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Register Employee</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410" y="827745"/>
            <a:ext cx="2746157" cy="54844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975" y="827745"/>
            <a:ext cx="2746157" cy="5484412"/>
          </a:xfrm>
          <a:prstGeom prst="rect">
            <a:avLst/>
          </a:prstGeom>
        </p:spPr>
      </p:pic>
    </p:spTree>
    <p:extLst>
      <p:ext uri="{BB962C8B-B14F-4D97-AF65-F5344CB8AC3E}">
        <p14:creationId xmlns:p14="http://schemas.microsoft.com/office/powerpoint/2010/main" val="335477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2122" y="875453"/>
            <a:ext cx="2746157" cy="5484412"/>
          </a:xfrm>
          <a:prstGeom prst="rect">
            <a:avLst/>
          </a:prstGeom>
        </p:spPr>
      </p:pic>
      <p:sp>
        <p:nvSpPr>
          <p:cNvPr id="6"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Register Employee</a:t>
            </a:r>
            <a:endParaRPr lang="en-US" sz="2800" u="sng"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846" y="875453"/>
            <a:ext cx="2746157" cy="5484412"/>
          </a:xfrm>
          <a:prstGeom prst="rect">
            <a:avLst/>
          </a:prstGeom>
        </p:spPr>
      </p:pic>
    </p:spTree>
    <p:extLst>
      <p:ext uri="{BB962C8B-B14F-4D97-AF65-F5344CB8AC3E}">
        <p14:creationId xmlns:p14="http://schemas.microsoft.com/office/powerpoint/2010/main" val="409173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589212" y="564780"/>
            <a:ext cx="8915400" cy="5701553"/>
          </a:xfrm>
        </p:spPr>
        <p:txBody>
          <a:bodyPr>
            <a:normAutofit fontScale="92500"/>
          </a:bodyPr>
          <a:lstStyle/>
          <a:p>
            <a:r>
              <a:rPr lang="en-US" sz="2400" b="1" dirty="0" smtClean="0"/>
              <a:t>Project Name:</a:t>
            </a:r>
            <a:r>
              <a:rPr lang="en-US" sz="2400" dirty="0" smtClean="0"/>
              <a:t> Sales Record                       </a:t>
            </a:r>
          </a:p>
          <a:p>
            <a:r>
              <a:rPr lang="en-US" sz="2400" b="1" dirty="0" smtClean="0"/>
              <a:t>Type of Application:</a:t>
            </a:r>
            <a:r>
              <a:rPr lang="en-US" sz="2400" dirty="0" smtClean="0"/>
              <a:t>	Mobile Application            </a:t>
            </a:r>
          </a:p>
          <a:p>
            <a:r>
              <a:rPr lang="en-US" sz="2400" b="1" dirty="0" smtClean="0"/>
              <a:t>Project Description: </a:t>
            </a:r>
            <a:r>
              <a:rPr lang="en-US" sz="2400" dirty="0" smtClean="0"/>
              <a:t>This application is a generalized system designed for any mobile phone company. It helps to track sales of the company in a particular zone and to maintain employee details of the company. By going through the flow, application helps to take attendance of employees, assign targets, salary summary, leave management, daily work and track employee and also generate respective reports with security.</a:t>
            </a:r>
          </a:p>
          <a:p>
            <a:r>
              <a:rPr lang="en-US" sz="2400" b="1" dirty="0" smtClean="0"/>
              <a:t>Team Size: </a:t>
            </a:r>
            <a:r>
              <a:rPr lang="en-US" sz="2400" dirty="0" smtClean="0"/>
              <a:t>3 	</a:t>
            </a:r>
          </a:p>
          <a:p>
            <a:r>
              <a:rPr lang="en-US" sz="2400" b="1" dirty="0" smtClean="0"/>
              <a:t>Front End: </a:t>
            </a:r>
            <a:r>
              <a:rPr lang="en-US" sz="2400" dirty="0" smtClean="0"/>
              <a:t>Android Studio</a:t>
            </a:r>
          </a:p>
          <a:p>
            <a:r>
              <a:rPr lang="en-US" sz="2400" b="1" dirty="0" smtClean="0"/>
              <a:t>Back End: </a:t>
            </a:r>
            <a:r>
              <a:rPr lang="en-US" sz="2400" dirty="0" smtClean="0"/>
              <a:t>MySQL, XAMPP (Version 3.2.2)	</a:t>
            </a:r>
          </a:p>
          <a:p>
            <a:r>
              <a:rPr lang="en-US" sz="2400" b="1" dirty="0" smtClean="0"/>
              <a:t>Tools used: </a:t>
            </a:r>
            <a:r>
              <a:rPr lang="en-US" sz="2400" dirty="0" smtClean="0"/>
              <a:t>MS-Office (2019), Photoshop </a:t>
            </a:r>
            <a:r>
              <a:rPr lang="en-US" sz="2000" dirty="0" smtClean="0"/>
              <a:t>	</a:t>
            </a:r>
            <a:r>
              <a:rPr lang="en-US" dirty="0" smtClean="0"/>
              <a:t> </a:t>
            </a:r>
            <a:endParaRPr lang="en-US" dirty="0"/>
          </a:p>
        </p:txBody>
      </p:sp>
    </p:spTree>
    <p:extLst>
      <p:ext uri="{BB962C8B-B14F-4D97-AF65-F5344CB8AC3E}">
        <p14:creationId xmlns:p14="http://schemas.microsoft.com/office/powerpoint/2010/main" val="190822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410" y="827745"/>
            <a:ext cx="2746157" cy="5484412"/>
          </a:xfrm>
          <a:prstGeom prst="rect">
            <a:avLst/>
          </a:prstGeom>
        </p:spPr>
      </p:pic>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Deactivate Employee</a:t>
            </a:r>
            <a:endParaRPr lang="en-US" sz="2800" u="sng"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130" y="827745"/>
            <a:ext cx="2746157" cy="54844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270" y="827745"/>
            <a:ext cx="2746157" cy="5484412"/>
          </a:xfrm>
          <a:prstGeom prst="rect">
            <a:avLst/>
          </a:prstGeom>
        </p:spPr>
      </p:pic>
    </p:spTree>
    <p:extLst>
      <p:ext uri="{BB962C8B-B14F-4D97-AF65-F5344CB8AC3E}">
        <p14:creationId xmlns:p14="http://schemas.microsoft.com/office/powerpoint/2010/main" val="278005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463" y="827745"/>
            <a:ext cx="2746157" cy="54844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09" y="827745"/>
            <a:ext cx="2746157" cy="5484412"/>
          </a:xfrm>
          <a:prstGeom prst="rect">
            <a:avLst/>
          </a:prstGeom>
        </p:spPr>
      </p:pic>
      <p:sp>
        <p:nvSpPr>
          <p:cNvPr id="7"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Assign Target</a:t>
            </a:r>
            <a:endParaRPr lang="en-US" sz="2800" u="sng"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4317" y="827745"/>
            <a:ext cx="2746157" cy="5484412"/>
          </a:xfrm>
          <a:prstGeom prst="rect">
            <a:avLst/>
          </a:prstGeom>
        </p:spPr>
      </p:pic>
    </p:spTree>
    <p:extLst>
      <p:ext uri="{BB962C8B-B14F-4D97-AF65-F5344CB8AC3E}">
        <p14:creationId xmlns:p14="http://schemas.microsoft.com/office/powerpoint/2010/main" val="194319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Add Shop</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92" y="953251"/>
            <a:ext cx="2746157" cy="5484412"/>
          </a:xfrm>
          <a:prstGeom prst="rect">
            <a:avLst/>
          </a:prstGeom>
        </p:spPr>
      </p:pic>
    </p:spTree>
    <p:extLst>
      <p:ext uri="{BB962C8B-B14F-4D97-AF65-F5344CB8AC3E}">
        <p14:creationId xmlns:p14="http://schemas.microsoft.com/office/powerpoint/2010/main" val="158974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View Leaves</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9740" y="883405"/>
            <a:ext cx="2746157" cy="54287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087" y="827745"/>
            <a:ext cx="2746157" cy="5484412"/>
          </a:xfrm>
          <a:prstGeom prst="rect">
            <a:avLst/>
          </a:prstGeom>
        </p:spPr>
      </p:pic>
    </p:spTree>
    <p:extLst>
      <p:ext uri="{BB962C8B-B14F-4D97-AF65-F5344CB8AC3E}">
        <p14:creationId xmlns:p14="http://schemas.microsoft.com/office/powerpoint/2010/main" val="291670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715" y="834887"/>
            <a:ext cx="2746157" cy="5493174"/>
          </a:xfrm>
          <a:prstGeom prst="rect">
            <a:avLst/>
          </a:prstGeom>
        </p:spPr>
      </p:pic>
      <p:sp>
        <p:nvSpPr>
          <p:cNvPr id="7"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View Leaves</a:t>
            </a:r>
            <a:endParaRPr lang="en-US" sz="2800" u="sng"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282" y="834887"/>
            <a:ext cx="2746157" cy="5493174"/>
          </a:xfrm>
          <a:prstGeom prst="rect">
            <a:avLst/>
          </a:prstGeom>
        </p:spPr>
      </p:pic>
    </p:spTree>
    <p:extLst>
      <p:ext uri="{BB962C8B-B14F-4D97-AF65-F5344CB8AC3E}">
        <p14:creationId xmlns:p14="http://schemas.microsoft.com/office/powerpoint/2010/main" val="51079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7"/>
                                        </p:tgtEl>
                                        <p:attrNameLst>
                                          <p:attrName>style.color</p:attrName>
                                        </p:attrNameLst>
                                      </p:cBhvr>
                                      <p:to>
                                        <a:schemeClr val="bg1"/>
                                      </p:to>
                                    </p:animClr>
                                    <p:animClr clrSpc="rgb" dir="cw">
                                      <p:cBhvr>
                                        <p:cTn id="7" dur="250" autoRev="1" fill="remove"/>
                                        <p:tgtEl>
                                          <p:spTgt spid="7"/>
                                        </p:tgtEl>
                                        <p:attrNameLst>
                                          <p:attrName>fillcolor</p:attrName>
                                        </p:attrNameLst>
                                      </p:cBhvr>
                                      <p:to>
                                        <a:schemeClr val="bg1"/>
                                      </p:to>
                                    </p:animClr>
                                    <p:set>
                                      <p:cBhvr>
                                        <p:cTn id="8" dur="250" autoRev="1" fill="remove"/>
                                        <p:tgtEl>
                                          <p:spTgt spid="7"/>
                                        </p:tgtEl>
                                        <p:attrNameLst>
                                          <p:attrName>fill.type</p:attrName>
                                        </p:attrNameLst>
                                      </p:cBhvr>
                                      <p:to>
                                        <p:strVal val="solid"/>
                                      </p:to>
                                    </p:set>
                                    <p:set>
                                      <p:cBhvr>
                                        <p:cTn id="9" dur="250" autoRev="1" fill="remove"/>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Employee Dashboard</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4087" y="827745"/>
            <a:ext cx="2746157" cy="54844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9739" y="827745"/>
            <a:ext cx="2746157" cy="5484412"/>
          </a:xfrm>
          <a:prstGeom prst="rect">
            <a:avLst/>
          </a:prstGeom>
        </p:spPr>
      </p:pic>
    </p:spTree>
    <p:extLst>
      <p:ext uri="{BB962C8B-B14F-4D97-AF65-F5344CB8AC3E}">
        <p14:creationId xmlns:p14="http://schemas.microsoft.com/office/powerpoint/2010/main" val="232568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Edit Details</a:t>
            </a:r>
            <a:endParaRPr lang="en-US" sz="2800" u="sng"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649" y="771495"/>
            <a:ext cx="2746156" cy="54654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393" y="771495"/>
            <a:ext cx="2746156" cy="5465491"/>
          </a:xfrm>
          <a:prstGeom prst="rect">
            <a:avLst/>
          </a:prstGeom>
        </p:spPr>
      </p:pic>
    </p:spTree>
    <p:extLst>
      <p:ext uri="{BB962C8B-B14F-4D97-AF65-F5344CB8AC3E}">
        <p14:creationId xmlns:p14="http://schemas.microsoft.com/office/powerpoint/2010/main" val="7298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92" y="827745"/>
            <a:ext cx="2746157" cy="5484412"/>
          </a:xfrm>
          <a:prstGeom prst="rect">
            <a:avLst/>
          </a:prstGeom>
        </p:spPr>
      </p:pic>
      <p:sp>
        <p:nvSpPr>
          <p:cNvPr id="5"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Change Password</a:t>
            </a:r>
            <a:endParaRPr lang="en-US" sz="2800" u="sng" dirty="0"/>
          </a:p>
        </p:txBody>
      </p:sp>
    </p:spTree>
    <p:extLst>
      <p:ext uri="{BB962C8B-B14F-4D97-AF65-F5344CB8AC3E}">
        <p14:creationId xmlns:p14="http://schemas.microsoft.com/office/powerpoint/2010/main" val="26308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558" y="846665"/>
            <a:ext cx="2746157" cy="5465491"/>
          </a:xfrm>
          <a:prstGeom prst="rect">
            <a:avLst/>
          </a:prstGeom>
        </p:spPr>
      </p:pic>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Attendance</a:t>
            </a:r>
            <a:endParaRPr lang="en-US" sz="2800"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557" y="846665"/>
            <a:ext cx="2746157" cy="5465491"/>
          </a:xfrm>
          <a:prstGeom prst="rect">
            <a:avLst/>
          </a:prstGeom>
        </p:spPr>
      </p:pic>
    </p:spTree>
    <p:extLst>
      <p:ext uri="{BB962C8B-B14F-4D97-AF65-F5344CB8AC3E}">
        <p14:creationId xmlns:p14="http://schemas.microsoft.com/office/powerpoint/2010/main" val="150745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Salary Summary</a:t>
            </a:r>
            <a:endParaRPr lang="en-US" sz="2800" u="sn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5382" y="934128"/>
            <a:ext cx="2746157" cy="546549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217" y="934128"/>
            <a:ext cx="2746157" cy="5465491"/>
          </a:xfrm>
          <a:prstGeom prst="rect">
            <a:avLst/>
          </a:prstGeom>
        </p:spPr>
      </p:pic>
    </p:spTree>
    <p:extLst>
      <p:ext uri="{BB962C8B-B14F-4D97-AF65-F5344CB8AC3E}">
        <p14:creationId xmlns:p14="http://schemas.microsoft.com/office/powerpoint/2010/main" val="413568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847981" y="2972865"/>
            <a:ext cx="4525052"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Existing System</a:t>
            </a:r>
            <a:endParaRPr lang="en-US" sz="4800" u="sng" dirty="0"/>
          </a:p>
        </p:txBody>
      </p:sp>
    </p:spTree>
    <p:extLst>
      <p:ext uri="{BB962C8B-B14F-4D97-AF65-F5344CB8AC3E}">
        <p14:creationId xmlns:p14="http://schemas.microsoft.com/office/powerpoint/2010/main" val="424763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Routine Task</a:t>
            </a:r>
            <a:endParaRPr lang="en-US" sz="2800" u="sng"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2710" y="849241"/>
            <a:ext cx="2746157" cy="54654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642" y="849240"/>
            <a:ext cx="2746157" cy="5465491"/>
          </a:xfrm>
          <a:prstGeom prst="rect">
            <a:avLst/>
          </a:prstGeom>
        </p:spPr>
      </p:pic>
    </p:spTree>
    <p:extLst>
      <p:ext uri="{BB962C8B-B14F-4D97-AF65-F5344CB8AC3E}">
        <p14:creationId xmlns:p14="http://schemas.microsoft.com/office/powerpoint/2010/main" val="119720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875" y="849239"/>
            <a:ext cx="2746157" cy="5465491"/>
          </a:xfrm>
          <a:prstGeom prst="rect">
            <a:avLst/>
          </a:prstGeom>
        </p:spPr>
      </p:pic>
      <p:sp>
        <p:nvSpPr>
          <p:cNvPr id="4"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Leave[Apply Leave]</a:t>
            </a:r>
            <a:endParaRPr lang="en-US" sz="2800" u="sn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529" y="849238"/>
            <a:ext cx="2746157" cy="54654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2183" y="849237"/>
            <a:ext cx="2746157" cy="5465491"/>
          </a:xfrm>
          <a:prstGeom prst="rect">
            <a:avLst/>
          </a:prstGeom>
        </p:spPr>
      </p:pic>
    </p:spTree>
    <p:extLst>
      <p:ext uri="{BB962C8B-B14F-4D97-AF65-F5344CB8AC3E}">
        <p14:creationId xmlns:p14="http://schemas.microsoft.com/office/powerpoint/2010/main" val="346319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4"/>
                                        </p:tgtEl>
                                        <p:attrNameLst>
                                          <p:attrName>style.color</p:attrName>
                                        </p:attrNameLst>
                                      </p:cBhvr>
                                      <p:to>
                                        <a:schemeClr val="bg1"/>
                                      </p:to>
                                    </p:animClr>
                                    <p:animClr clrSpc="rgb" dir="cw">
                                      <p:cBhvr>
                                        <p:cTn id="7" dur="250" autoRev="1" fill="remove"/>
                                        <p:tgtEl>
                                          <p:spTgt spid="4"/>
                                        </p:tgtEl>
                                        <p:attrNameLst>
                                          <p:attrName>fillcolor</p:attrName>
                                        </p:attrNameLst>
                                      </p:cBhvr>
                                      <p:to>
                                        <a:schemeClr val="bg1"/>
                                      </p:to>
                                    </p:animClr>
                                    <p:set>
                                      <p:cBhvr>
                                        <p:cTn id="8" dur="250" autoRev="1" fill="remove"/>
                                        <p:tgtEl>
                                          <p:spTgt spid="4"/>
                                        </p:tgtEl>
                                        <p:attrNameLst>
                                          <p:attrName>fill.type</p:attrName>
                                        </p:attrNameLst>
                                      </p:cBhvr>
                                      <p:to>
                                        <p:strVal val="solid"/>
                                      </p:to>
                                    </p:set>
                                    <p:set>
                                      <p:cBhvr>
                                        <p:cTn id="9"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92" y="896945"/>
            <a:ext cx="2746157" cy="5465491"/>
          </a:xfrm>
          <a:prstGeom prst="rect">
            <a:avLst/>
          </a:prstGeom>
        </p:spPr>
      </p:pic>
      <p:sp>
        <p:nvSpPr>
          <p:cNvPr id="6" name="Title 1"/>
          <p:cNvSpPr txBox="1">
            <a:spLocks/>
          </p:cNvSpPr>
          <p:nvPr/>
        </p:nvSpPr>
        <p:spPr>
          <a:xfrm>
            <a:off x="1668410" y="106655"/>
            <a:ext cx="4038123" cy="57715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u="sng" dirty="0" smtClean="0"/>
              <a:t>Leave[View Leave]</a:t>
            </a:r>
            <a:endParaRPr lang="en-US" sz="2800" u="sng"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5518" y="896945"/>
            <a:ext cx="2746157" cy="5465491"/>
          </a:xfrm>
          <a:prstGeom prst="rect">
            <a:avLst/>
          </a:prstGeom>
        </p:spPr>
      </p:pic>
    </p:spTree>
    <p:extLst>
      <p:ext uri="{BB962C8B-B14F-4D97-AF65-F5344CB8AC3E}">
        <p14:creationId xmlns:p14="http://schemas.microsoft.com/office/powerpoint/2010/main" val="362806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86657" y="3010048"/>
            <a:ext cx="3261686"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Test Cases</a:t>
            </a:r>
            <a:endParaRPr lang="en-US" sz="4800" u="sng" dirty="0"/>
          </a:p>
        </p:txBody>
      </p:sp>
    </p:spTree>
    <p:extLst>
      <p:ext uri="{BB962C8B-B14F-4D97-AF65-F5344CB8AC3E}">
        <p14:creationId xmlns:p14="http://schemas.microsoft.com/office/powerpoint/2010/main" val="159972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77930784"/>
              </p:ext>
            </p:extLst>
          </p:nvPr>
        </p:nvGraphicFramePr>
        <p:xfrm>
          <a:off x="1511166" y="413885"/>
          <a:ext cx="9817769" cy="6073542"/>
        </p:xfrm>
        <a:graphic>
          <a:graphicData uri="http://schemas.openxmlformats.org/drawingml/2006/table">
            <a:tbl>
              <a:tblPr firstRow="1" firstCol="1" bandRow="1">
                <a:tableStyleId>{5C22544A-7EE6-4342-B048-85BDC9FD1C3A}</a:tableStyleId>
              </a:tblPr>
              <a:tblGrid>
                <a:gridCol w="901925">
                  <a:extLst>
                    <a:ext uri="{9D8B030D-6E8A-4147-A177-3AD203B41FA5}">
                      <a16:colId xmlns:a16="http://schemas.microsoft.com/office/drawing/2014/main" val="3054889516"/>
                    </a:ext>
                  </a:extLst>
                </a:gridCol>
                <a:gridCol w="2197410">
                  <a:extLst>
                    <a:ext uri="{9D8B030D-6E8A-4147-A177-3AD203B41FA5}">
                      <a16:colId xmlns:a16="http://schemas.microsoft.com/office/drawing/2014/main" val="2944108874"/>
                    </a:ext>
                  </a:extLst>
                </a:gridCol>
                <a:gridCol w="1481722">
                  <a:extLst>
                    <a:ext uri="{9D8B030D-6E8A-4147-A177-3AD203B41FA5}">
                      <a16:colId xmlns:a16="http://schemas.microsoft.com/office/drawing/2014/main" val="1182193982"/>
                    </a:ext>
                  </a:extLst>
                </a:gridCol>
                <a:gridCol w="1992998">
                  <a:extLst>
                    <a:ext uri="{9D8B030D-6E8A-4147-A177-3AD203B41FA5}">
                      <a16:colId xmlns:a16="http://schemas.microsoft.com/office/drawing/2014/main" val="845484048"/>
                    </a:ext>
                  </a:extLst>
                </a:gridCol>
                <a:gridCol w="1848051">
                  <a:extLst>
                    <a:ext uri="{9D8B030D-6E8A-4147-A177-3AD203B41FA5}">
                      <a16:colId xmlns:a16="http://schemas.microsoft.com/office/drawing/2014/main" val="2671892925"/>
                    </a:ext>
                  </a:extLst>
                </a:gridCol>
                <a:gridCol w="1395663">
                  <a:extLst>
                    <a:ext uri="{9D8B030D-6E8A-4147-A177-3AD203B41FA5}">
                      <a16:colId xmlns:a16="http://schemas.microsoft.com/office/drawing/2014/main" val="4024730411"/>
                    </a:ext>
                  </a:extLst>
                </a:gridCol>
              </a:tblGrid>
              <a:tr h="863605">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Test case no</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Field</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Actual value</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Expected outcome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Actual outcome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Remarks</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1775049562"/>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Company_id</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342900" marR="0" lvl="0" indent="-342900">
                        <a:lnSpc>
                          <a:spcPct val="115000"/>
                        </a:lnSpc>
                        <a:spcBef>
                          <a:spcPts val="0"/>
                        </a:spcBef>
                        <a:spcAft>
                          <a:spcPts val="0"/>
                        </a:spcAft>
                        <a:buFont typeface="Calibri" panose="020F0502020204030204" pitchFamily="34" charset="0"/>
                        <a:buChar char="-"/>
                      </a:pPr>
                      <a:r>
                        <a:rPr lang="en-US" sz="1600" dirty="0">
                          <a:effectLst/>
                          <a:latin typeface="Times New Roman" panose="02020603050405020304" pitchFamily="18" charset="0"/>
                          <a:cs typeface="Times New Roman" panose="02020603050405020304" pitchFamily="18" charset="0"/>
                        </a:rPr>
                        <a:t> </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It should generate error message</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It has been generated an error</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Successful </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1781929043"/>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Company_password</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1234</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It should generate error message</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It has been generated an error</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Successful </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1640472526"/>
                  </a:ext>
                </a:extLst>
              </a:tr>
              <a:tr h="1151474">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Company_password</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123456</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Checks the credentials and logged in successfully</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Checks the credentials</a:t>
                      </a:r>
                    </a:p>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and allow to logged in</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Successful</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242489397"/>
                  </a:ext>
                </a:extLst>
              </a:tr>
              <a:tr h="689811">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Company_name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A&amp;M Records</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Valid name, allows to registration</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Allowed to registration</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Successful</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1906112680"/>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Company_email</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abc@gmail</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It should generate error message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It has been generated an error</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Successful </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343898835"/>
                  </a:ext>
                </a:extLst>
              </a:tr>
              <a:tr h="689811">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6</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Company_email</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u="sng">
                          <a:effectLst/>
                          <a:latin typeface="Times New Roman" panose="02020603050405020304" pitchFamily="18" charset="0"/>
                          <a:cs typeface="Times New Roman" panose="02020603050405020304" pitchFamily="18" charset="0"/>
                          <a:hlinkClick r:id="rId2"/>
                        </a:rPr>
                        <a:t>abc@gmail.com</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Valid email, allows to registration</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Allowed to enter data</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Successful</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654843640"/>
                  </a:ext>
                </a:extLst>
              </a:tr>
            </a:tbl>
          </a:graphicData>
        </a:graphic>
      </p:graphicFrame>
    </p:spTree>
    <p:extLst>
      <p:ext uri="{BB962C8B-B14F-4D97-AF65-F5344CB8AC3E}">
        <p14:creationId xmlns:p14="http://schemas.microsoft.com/office/powerpoint/2010/main" val="326056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04435310"/>
              </p:ext>
            </p:extLst>
          </p:nvPr>
        </p:nvGraphicFramePr>
        <p:xfrm>
          <a:off x="1511166" y="413885"/>
          <a:ext cx="9817769" cy="6073542"/>
        </p:xfrm>
        <a:graphic>
          <a:graphicData uri="http://schemas.openxmlformats.org/drawingml/2006/table">
            <a:tbl>
              <a:tblPr firstRow="1" firstCol="1" bandRow="1">
                <a:tableStyleId>{5C22544A-7EE6-4342-B048-85BDC9FD1C3A}</a:tableStyleId>
              </a:tblPr>
              <a:tblGrid>
                <a:gridCol w="901925">
                  <a:extLst>
                    <a:ext uri="{9D8B030D-6E8A-4147-A177-3AD203B41FA5}">
                      <a16:colId xmlns:a16="http://schemas.microsoft.com/office/drawing/2014/main" val="3054889516"/>
                    </a:ext>
                  </a:extLst>
                </a:gridCol>
                <a:gridCol w="2197410">
                  <a:extLst>
                    <a:ext uri="{9D8B030D-6E8A-4147-A177-3AD203B41FA5}">
                      <a16:colId xmlns:a16="http://schemas.microsoft.com/office/drawing/2014/main" val="2944108874"/>
                    </a:ext>
                  </a:extLst>
                </a:gridCol>
                <a:gridCol w="1481722">
                  <a:extLst>
                    <a:ext uri="{9D8B030D-6E8A-4147-A177-3AD203B41FA5}">
                      <a16:colId xmlns:a16="http://schemas.microsoft.com/office/drawing/2014/main" val="1182193982"/>
                    </a:ext>
                  </a:extLst>
                </a:gridCol>
                <a:gridCol w="1992998">
                  <a:extLst>
                    <a:ext uri="{9D8B030D-6E8A-4147-A177-3AD203B41FA5}">
                      <a16:colId xmlns:a16="http://schemas.microsoft.com/office/drawing/2014/main" val="845484048"/>
                    </a:ext>
                  </a:extLst>
                </a:gridCol>
                <a:gridCol w="1848051">
                  <a:extLst>
                    <a:ext uri="{9D8B030D-6E8A-4147-A177-3AD203B41FA5}">
                      <a16:colId xmlns:a16="http://schemas.microsoft.com/office/drawing/2014/main" val="2671892925"/>
                    </a:ext>
                  </a:extLst>
                </a:gridCol>
                <a:gridCol w="1395663">
                  <a:extLst>
                    <a:ext uri="{9D8B030D-6E8A-4147-A177-3AD203B41FA5}">
                      <a16:colId xmlns:a16="http://schemas.microsoft.com/office/drawing/2014/main" val="4024730411"/>
                    </a:ext>
                  </a:extLst>
                </a:gridCol>
              </a:tblGrid>
              <a:tr h="863605">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Test case no</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Field</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Actual value</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Expected outcome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Actual outcome</a:t>
                      </a:r>
                      <a:endParaRPr lang="en-US" sz="1600">
                        <a:effectLst/>
                        <a:latin typeface="Times New Roman" panose="02020603050405020304" pitchFamily="18" charset="0"/>
                        <a:ea typeface="Rockwell"/>
                        <a:cs typeface="Times New Roman" panose="02020603050405020304" pitchFamily="18" charset="0"/>
                      </a:endParaRPr>
                    </a:p>
                  </a:txBody>
                  <a:tcPr marL="57602" marR="57602"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Remarks</a:t>
                      </a:r>
                      <a:endParaRPr lang="en-US" sz="1600" dirty="0">
                        <a:effectLst/>
                        <a:latin typeface="Times New Roman" panose="02020603050405020304" pitchFamily="18" charset="0"/>
                        <a:ea typeface="Rockwell"/>
                        <a:cs typeface="Times New Roman" panose="02020603050405020304" pitchFamily="18" charset="0"/>
                      </a:endParaRPr>
                    </a:p>
                  </a:txBody>
                  <a:tcPr marL="57602" marR="57602" marT="0" marB="0"/>
                </a:tc>
                <a:extLst>
                  <a:ext uri="{0D108BD9-81ED-4DB2-BD59-A6C34878D82A}">
                    <a16:rowId xmlns:a16="http://schemas.microsoft.com/office/drawing/2014/main" val="1775049562"/>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7</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Company_mobile1</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1231b1@</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should generate error message</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has been generated an error</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Successful </a:t>
                      </a:r>
                      <a:endParaRPr lang="en-US" sz="160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1781929043"/>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8</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ea typeface="Rockwell"/>
                          <a:cs typeface="Times New Roman" panose="02020603050405020304" pitchFamily="18" charset="0"/>
                        </a:rPr>
                        <a:t>Company_mobile1</a:t>
                      </a:r>
                      <a:endParaRPr lang="en-US" sz="1600" dirty="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9976325678</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Valid data,</a:t>
                      </a:r>
                      <a:endParaRPr lang="en-US" sz="1600">
                        <a:effectLst/>
                        <a:latin typeface="Rockwell"/>
                        <a:ea typeface="Rockwell"/>
                        <a:cs typeface="Times New Roman" panose="02020603050405020304" pitchFamily="18" charset="0"/>
                      </a:endParaRPr>
                    </a:p>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allows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Allowed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Successful</a:t>
                      </a:r>
                      <a:endParaRPr lang="en-US" sz="160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1640472526"/>
                  </a:ext>
                </a:extLst>
              </a:tr>
              <a:tr h="1151474">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9</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Emp_name</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abc@1</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should generate error message</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has been generated an error</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Successful </a:t>
                      </a:r>
                      <a:endParaRPr lang="en-US" sz="160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242489397"/>
                  </a:ext>
                </a:extLst>
              </a:tr>
              <a:tr h="689811">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10</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Emp_name</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Kartavya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Valid data,</a:t>
                      </a:r>
                      <a:endParaRPr lang="en-US" sz="1600">
                        <a:effectLst/>
                        <a:latin typeface="Rockwell"/>
                        <a:ea typeface="Rockwell"/>
                        <a:cs typeface="Times New Roman" panose="02020603050405020304" pitchFamily="18" charset="0"/>
                      </a:endParaRPr>
                    </a:p>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allows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Allowed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Successful</a:t>
                      </a:r>
                      <a:endParaRPr lang="en-US" sz="160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1906112680"/>
                  </a:ext>
                </a:extLst>
              </a:tr>
              <a:tr h="892947">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11</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Emp_dob</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15/02/2022</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should generate error message</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It has been generated an error</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Successful </a:t>
                      </a:r>
                      <a:endParaRPr lang="en-US" sz="160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343898835"/>
                  </a:ext>
                </a:extLst>
              </a:tr>
              <a:tr h="689811">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12</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Emp_dob</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11/07/1999</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Valid data,</a:t>
                      </a:r>
                      <a:endParaRPr lang="en-US" sz="1600">
                        <a:effectLst/>
                        <a:latin typeface="Rockwell"/>
                        <a:ea typeface="Rockwell"/>
                        <a:cs typeface="Times New Roman" panose="02020603050405020304" pitchFamily="18" charset="0"/>
                      </a:endParaRPr>
                    </a:p>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allows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latin typeface="Times New Roman" panose="02020603050405020304" pitchFamily="18" charset="0"/>
                          <a:ea typeface="Rockwell"/>
                          <a:cs typeface="Times New Roman" panose="02020603050405020304" pitchFamily="18" charset="0"/>
                        </a:rPr>
                        <a:t>Allowed to enter data</a:t>
                      </a:r>
                      <a:endParaRPr lang="en-US" sz="1600">
                        <a:effectLst/>
                        <a:latin typeface="Rockwell"/>
                        <a:ea typeface="Rockwell"/>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latin typeface="Times New Roman" panose="02020603050405020304" pitchFamily="18" charset="0"/>
                          <a:ea typeface="Rockwell"/>
                          <a:cs typeface="Times New Roman" panose="02020603050405020304" pitchFamily="18" charset="0"/>
                        </a:rPr>
                        <a:t>Successful</a:t>
                      </a:r>
                      <a:endParaRPr lang="en-US" sz="1600" dirty="0">
                        <a:effectLst/>
                        <a:latin typeface="Rockwell"/>
                        <a:ea typeface="Rockwell"/>
                        <a:cs typeface="Times New Roman" panose="02020603050405020304" pitchFamily="18" charset="0"/>
                      </a:endParaRPr>
                    </a:p>
                  </a:txBody>
                  <a:tcPr marL="68580" marR="68580" marT="0" marB="0"/>
                </a:tc>
                <a:extLst>
                  <a:ext uri="{0D108BD9-81ED-4DB2-BD59-A6C34878D82A}">
                    <a16:rowId xmlns:a16="http://schemas.microsoft.com/office/drawing/2014/main" val="654843640"/>
                  </a:ext>
                </a:extLst>
              </a:tr>
            </a:tbl>
          </a:graphicData>
        </a:graphic>
      </p:graphicFrame>
    </p:spTree>
    <p:extLst>
      <p:ext uri="{BB962C8B-B14F-4D97-AF65-F5344CB8AC3E}">
        <p14:creationId xmlns:p14="http://schemas.microsoft.com/office/powerpoint/2010/main" val="254990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36995" y="2981173"/>
            <a:ext cx="6457264"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Future Enhancement</a:t>
            </a:r>
            <a:endParaRPr lang="en-US" sz="4800" u="sng" dirty="0"/>
          </a:p>
        </p:txBody>
      </p:sp>
    </p:spTree>
    <p:extLst>
      <p:ext uri="{BB962C8B-B14F-4D97-AF65-F5344CB8AC3E}">
        <p14:creationId xmlns:p14="http://schemas.microsoft.com/office/powerpoint/2010/main" val="313652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589212" y="564780"/>
            <a:ext cx="8915400" cy="5701553"/>
          </a:xfrm>
        </p:spPr>
        <p:txBody>
          <a:bodyPr>
            <a:normAutofit/>
          </a:bodyPr>
          <a:lstStyle/>
          <a:p>
            <a:pPr lvl="1"/>
            <a:r>
              <a:rPr lang="en-US" sz="2000" dirty="0"/>
              <a:t>Multiple employees’ registration at a time</a:t>
            </a:r>
          </a:p>
          <a:p>
            <a:pPr lvl="1"/>
            <a:r>
              <a:rPr lang="en-US" sz="2000" dirty="0"/>
              <a:t>Inter – employee communication</a:t>
            </a:r>
          </a:p>
          <a:p>
            <a:pPr lvl="1"/>
            <a:r>
              <a:rPr lang="en-US" sz="2000" dirty="0"/>
              <a:t>Employee’s load adjustment </a:t>
            </a:r>
            <a:endParaRPr lang="en-US" sz="2000" dirty="0" smtClean="0"/>
          </a:p>
          <a:p>
            <a:pPr lvl="1"/>
            <a:r>
              <a:rPr lang="en-US" sz="2000" dirty="0" smtClean="0"/>
              <a:t>Request to resign from company</a:t>
            </a:r>
          </a:p>
        </p:txBody>
      </p:sp>
    </p:spTree>
    <p:extLst>
      <p:ext uri="{BB962C8B-B14F-4D97-AF65-F5344CB8AC3E}">
        <p14:creationId xmlns:p14="http://schemas.microsoft.com/office/powerpoint/2010/main" val="335241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23031" y="3010048"/>
            <a:ext cx="3560063"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References</a:t>
            </a:r>
            <a:endParaRPr lang="en-US" sz="4800" u="sng" dirty="0"/>
          </a:p>
        </p:txBody>
      </p:sp>
    </p:spTree>
    <p:extLst>
      <p:ext uri="{BB962C8B-B14F-4D97-AF65-F5344CB8AC3E}">
        <p14:creationId xmlns:p14="http://schemas.microsoft.com/office/powerpoint/2010/main" val="119101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589212" y="564780"/>
            <a:ext cx="8915400" cy="5701553"/>
          </a:xfrm>
        </p:spPr>
        <p:txBody>
          <a:bodyPr>
            <a:normAutofit/>
          </a:bodyPr>
          <a:lstStyle/>
          <a:p>
            <a:pPr marL="288925" lvl="1"/>
            <a:r>
              <a:rPr lang="en-US" sz="2000" dirty="0"/>
              <a:t>Google play store [For existing system]</a:t>
            </a:r>
          </a:p>
          <a:p>
            <a:r>
              <a:rPr lang="en-US" sz="2000" dirty="0" smtClean="0"/>
              <a:t>[For employee registration form]</a:t>
            </a:r>
          </a:p>
          <a:p>
            <a:pPr lvl="1"/>
            <a:r>
              <a:rPr lang="en-US" sz="2000" dirty="0" smtClean="0"/>
              <a:t>https://www.123formbuilder.com/free-form-templates/Company-Registration-Form-2861029/</a:t>
            </a:r>
          </a:p>
          <a:p>
            <a:r>
              <a:rPr lang="en-US" sz="2000" dirty="0" smtClean="0"/>
              <a:t>[For company registration form]</a:t>
            </a:r>
          </a:p>
          <a:p>
            <a:pPr lvl="1"/>
            <a:r>
              <a:rPr lang="en-US" sz="2000" dirty="0" smtClean="0"/>
              <a:t>https://www.123formbuilder.com/free-form-templates/New-Employee-Registration-Form-2375089/</a:t>
            </a:r>
          </a:p>
          <a:p>
            <a:r>
              <a:rPr lang="en-US" sz="2000" dirty="0" smtClean="0"/>
              <a:t>[For solution of quires]</a:t>
            </a:r>
          </a:p>
          <a:p>
            <a:pPr lvl="1"/>
            <a:r>
              <a:rPr lang="en-US" sz="2000" u="sng" dirty="0" smtClean="0">
                <a:hlinkClick r:id="rId2"/>
              </a:rPr>
              <a:t>https://stackoverflow.com/</a:t>
            </a:r>
            <a:r>
              <a:rPr lang="en-US" sz="2000" dirty="0" smtClean="0"/>
              <a:t> </a:t>
            </a:r>
          </a:p>
          <a:p>
            <a:r>
              <a:rPr lang="en-US" sz="2000" dirty="0" smtClean="0"/>
              <a:t>[For drawing UML diagrams]</a:t>
            </a:r>
            <a:endParaRPr lang="en-US" sz="2000" u="sng" dirty="0" smtClean="0">
              <a:hlinkClick r:id="rId3"/>
            </a:endParaRPr>
          </a:p>
          <a:p>
            <a:pPr lvl="1"/>
            <a:r>
              <a:rPr lang="en-US" sz="2000" u="sng" dirty="0" smtClean="0">
                <a:hlinkClick r:id="rId3"/>
              </a:rPr>
              <a:t>https://app.diagrams.net/</a:t>
            </a:r>
            <a:endParaRPr lang="en-US" sz="2000" dirty="0" smtClean="0"/>
          </a:p>
          <a:p>
            <a:r>
              <a:rPr lang="en-US" sz="2000" dirty="0" smtClean="0"/>
              <a:t>[For logos]</a:t>
            </a:r>
          </a:p>
          <a:p>
            <a:pPr lvl="1"/>
            <a:r>
              <a:rPr lang="en-US" sz="2000" u="sng" dirty="0" smtClean="0">
                <a:hlinkClick r:id="rId4"/>
              </a:rPr>
              <a:t>https://www.flaticon.com/</a:t>
            </a:r>
            <a:endParaRPr lang="en-US" sz="2000" dirty="0" smtClean="0"/>
          </a:p>
        </p:txBody>
      </p:sp>
    </p:spTree>
    <p:extLst>
      <p:ext uri="{BB962C8B-B14F-4D97-AF65-F5344CB8AC3E}">
        <p14:creationId xmlns:p14="http://schemas.microsoft.com/office/powerpoint/2010/main" val="54809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2589212" y="564780"/>
            <a:ext cx="8915400" cy="5701553"/>
          </a:xfrm>
        </p:spPr>
        <p:txBody>
          <a:bodyPr>
            <a:noAutofit/>
          </a:bodyPr>
          <a:lstStyle/>
          <a:p>
            <a:pPr lvl="0"/>
            <a:r>
              <a:rPr lang="en-US" sz="2200" b="1" dirty="0"/>
              <a:t>Ding Talk:</a:t>
            </a:r>
            <a:r>
              <a:rPr lang="en-US" sz="2200" dirty="0"/>
              <a:t> Team Collaboration &amp; Communication</a:t>
            </a:r>
          </a:p>
          <a:p>
            <a:pPr lvl="1"/>
            <a:r>
              <a:rPr lang="en-US" sz="2200" dirty="0"/>
              <a:t>Source: Google play store</a:t>
            </a:r>
          </a:p>
          <a:p>
            <a:pPr lvl="1"/>
            <a:r>
              <a:rPr lang="en-US" sz="2200" dirty="0"/>
              <a:t>Publisher: </a:t>
            </a:r>
            <a:r>
              <a:rPr lang="en-US" sz="2200" dirty="0" err="1"/>
              <a:t>Taobao</a:t>
            </a:r>
            <a:endParaRPr lang="en-US" sz="2200" dirty="0"/>
          </a:p>
          <a:p>
            <a:pPr lvl="1"/>
            <a:r>
              <a:rPr lang="en-US" sz="2200" dirty="0"/>
              <a:t>We have studied this application and communicate with the employee of a company who is currently using the application.  This application includes features like Team collaboration, Task Management, Attendance, Unified Communication, Leave approvals.</a:t>
            </a:r>
          </a:p>
          <a:p>
            <a:pPr lvl="2"/>
            <a:r>
              <a:rPr lang="en-US" sz="2200" u="sng" dirty="0"/>
              <a:t>Limitations of this application </a:t>
            </a:r>
            <a:r>
              <a:rPr lang="en-US" sz="2200" u="sng" dirty="0" smtClean="0"/>
              <a:t>is</a:t>
            </a:r>
            <a:r>
              <a:rPr lang="en-US" sz="2200" dirty="0" smtClean="0"/>
              <a:t>:</a:t>
            </a:r>
          </a:p>
          <a:p>
            <a:pPr marL="1828800" lvl="3" indent="-457200">
              <a:buFont typeface="+mj-lt"/>
              <a:buAutoNum type="arabicPeriod"/>
            </a:pPr>
            <a:r>
              <a:rPr lang="en-US" sz="2200" dirty="0"/>
              <a:t>Company unable to assign targets to their employee using this application.</a:t>
            </a:r>
          </a:p>
          <a:p>
            <a:pPr marL="1828800" lvl="3" indent="-457200">
              <a:buFont typeface="+mj-lt"/>
              <a:buAutoNum type="arabicPeriod"/>
            </a:pPr>
            <a:r>
              <a:rPr lang="en-US" sz="2200" dirty="0" smtClean="0"/>
              <a:t>Employees </a:t>
            </a:r>
            <a:r>
              <a:rPr lang="en-US" sz="2200" dirty="0"/>
              <a:t>unable to track their salary information using this application</a:t>
            </a:r>
            <a:r>
              <a:rPr lang="en-US" sz="2200" dirty="0" smtClean="0"/>
              <a:t>.</a:t>
            </a:r>
            <a:endParaRPr lang="en-US" sz="2200" dirty="0"/>
          </a:p>
        </p:txBody>
      </p:sp>
    </p:spTree>
    <p:extLst>
      <p:ext uri="{BB962C8B-B14F-4D97-AF65-F5344CB8AC3E}">
        <p14:creationId xmlns:p14="http://schemas.microsoft.com/office/powerpoint/2010/main" val="40412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323031" y="3010048"/>
            <a:ext cx="3560063"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dirty="0" smtClean="0"/>
              <a:t>Thank You..</a:t>
            </a:r>
            <a:endParaRPr lang="en-US" sz="4800" dirty="0"/>
          </a:p>
        </p:txBody>
      </p:sp>
    </p:spTree>
    <p:extLst>
      <p:ext uri="{BB962C8B-B14F-4D97-AF65-F5344CB8AC3E}">
        <p14:creationId xmlns:p14="http://schemas.microsoft.com/office/powerpoint/2010/main" val="316402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4"/>
                                        </p:tgtEl>
                                        <p:attrNameLst>
                                          <p:attrName>stroke.color</p:attrName>
                                        </p:attrNameLst>
                                      </p:cBhvr>
                                      <p:to>
                                        <a:schemeClr val="accent2"/>
                                      </p:to>
                                    </p:animClr>
                                    <p:set>
                                      <p:cBhvr>
                                        <p:cTn id="7"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2589212" y="564780"/>
            <a:ext cx="8915400" cy="5701553"/>
          </a:xfrm>
        </p:spPr>
        <p:txBody>
          <a:bodyPr>
            <a:noAutofit/>
          </a:bodyPr>
          <a:lstStyle/>
          <a:p>
            <a:pPr marL="1371600" lvl="2" indent="-457200">
              <a:buFont typeface="+mj-lt"/>
              <a:buAutoNum type="arabicPeriod" startAt="3"/>
            </a:pPr>
            <a:r>
              <a:rPr lang="en-US" sz="2200" dirty="0"/>
              <a:t>Manual filling attendance is very tedious task for them. Employees have to take their photo at the time of punch and have to upload it into the application and then higher authority will check the photo and approved their attendance</a:t>
            </a:r>
            <a:r>
              <a:rPr lang="en-US" sz="2200" dirty="0" smtClean="0"/>
              <a:t>.</a:t>
            </a:r>
            <a:r>
              <a:rPr lang="en-US" sz="2200" dirty="0"/>
              <a:t> Company unable to add shop details using this application. It requires desktop.</a:t>
            </a:r>
          </a:p>
          <a:p>
            <a:pPr marL="1371600" lvl="2" indent="-457200">
              <a:buFont typeface="+mj-lt"/>
              <a:buAutoNum type="arabicPeriod" startAt="3"/>
            </a:pPr>
            <a:r>
              <a:rPr lang="en-US" sz="2200" dirty="0"/>
              <a:t>There is no such option available which will help company to track their sales into particular area.</a:t>
            </a:r>
          </a:p>
          <a:p>
            <a:pPr marL="1371600" lvl="2" indent="-457200">
              <a:buFont typeface="+mj-lt"/>
              <a:buAutoNum type="arabicPeriod" startAt="3"/>
            </a:pPr>
            <a:r>
              <a:rPr lang="en-US" sz="2200" dirty="0"/>
              <a:t>Employees unable to apply for resigning from company using application </a:t>
            </a:r>
          </a:p>
        </p:txBody>
      </p:sp>
    </p:spTree>
    <p:extLst>
      <p:ext uri="{BB962C8B-B14F-4D97-AF65-F5344CB8AC3E}">
        <p14:creationId xmlns:p14="http://schemas.microsoft.com/office/powerpoint/2010/main" val="107088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25254" y="2990796"/>
            <a:ext cx="5143613"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a:t>Scope of System</a:t>
            </a:r>
          </a:p>
        </p:txBody>
      </p:sp>
    </p:spTree>
    <p:extLst>
      <p:ext uri="{BB962C8B-B14F-4D97-AF65-F5344CB8AC3E}">
        <p14:creationId xmlns:p14="http://schemas.microsoft.com/office/powerpoint/2010/main" val="6255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idx="1"/>
          </p:nvPr>
        </p:nvSpPr>
        <p:spPr>
          <a:xfrm>
            <a:off x="2589212" y="564780"/>
            <a:ext cx="8915400" cy="5701553"/>
          </a:xfrm>
        </p:spPr>
        <p:txBody>
          <a:bodyPr>
            <a:normAutofit/>
          </a:bodyPr>
          <a:lstStyle/>
          <a:p>
            <a:pPr lvl="0"/>
            <a:r>
              <a:rPr lang="en-US" sz="2000" dirty="0"/>
              <a:t>It is a mobile based application designed for any mobile phone company.</a:t>
            </a:r>
          </a:p>
          <a:p>
            <a:pPr lvl="0"/>
            <a:r>
              <a:rPr lang="en-US" sz="2000" dirty="0"/>
              <a:t>This application includes following features:</a:t>
            </a:r>
          </a:p>
          <a:p>
            <a:pPr lvl="0"/>
            <a:r>
              <a:rPr lang="en-US" sz="2000" dirty="0"/>
              <a:t>Insert, update and delete any employee of a company.</a:t>
            </a:r>
          </a:p>
          <a:p>
            <a:pPr lvl="0"/>
            <a:r>
              <a:rPr lang="en-US" sz="2000" dirty="0"/>
              <a:t>Auto fill attendance, leave management, target status, salary summary, routine task, track employee, resigning request.</a:t>
            </a:r>
          </a:p>
          <a:p>
            <a:pPr lvl="0"/>
            <a:r>
              <a:rPr lang="en-US" sz="2000" dirty="0"/>
              <a:t>Generate different types of reports</a:t>
            </a:r>
            <a:r>
              <a:rPr lang="en-US" sz="2000" dirty="0" smtClean="0"/>
              <a:t>.	</a:t>
            </a:r>
            <a:r>
              <a:rPr lang="en-US" dirty="0" smtClean="0"/>
              <a:t> </a:t>
            </a:r>
            <a:endParaRPr lang="en-US" dirty="0"/>
          </a:p>
        </p:txBody>
      </p:sp>
    </p:spTree>
    <p:extLst>
      <p:ext uri="{BB962C8B-B14F-4D97-AF65-F5344CB8AC3E}">
        <p14:creationId xmlns:p14="http://schemas.microsoft.com/office/powerpoint/2010/main" val="35208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65276" y="2990796"/>
            <a:ext cx="5690464" cy="86403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smtClean="0"/>
              <a:t>Use Case Diagram</a:t>
            </a:r>
            <a:endParaRPr lang="en-US" sz="4800" u="sng" dirty="0"/>
          </a:p>
        </p:txBody>
      </p:sp>
    </p:spTree>
    <p:extLst>
      <p:ext uri="{BB962C8B-B14F-4D97-AF65-F5344CB8AC3E}">
        <p14:creationId xmlns:p14="http://schemas.microsoft.com/office/powerpoint/2010/main" val="381904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2000" fill="hold"/>
                                        <p:tgtEl>
                                          <p:spTgt spid="6"/>
                                        </p:tgtEl>
                                        <p:attrNameLst>
                                          <p:attrName>stroke.color</p:attrName>
                                        </p:attrNameLst>
                                      </p:cBhvr>
                                      <p:to>
                                        <a:schemeClr val="accent2"/>
                                      </p:to>
                                    </p:animClr>
                                    <p:set>
                                      <p:cBhvr>
                                        <p:cTn id="7" dur="2000" fill="hold"/>
                                        <p:tgtEl>
                                          <p:spTgt spid="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843</TotalTime>
  <Words>598</Words>
  <Application>Microsoft Office PowerPoint</Application>
  <PresentationFormat>Widescreen</PresentationFormat>
  <Paragraphs>165</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Rockwell</vt:lpstr>
      <vt:lpstr>Times New Roman</vt:lpstr>
      <vt:lpstr>Wingdings 3</vt:lpstr>
      <vt:lpstr>Wisp</vt:lpstr>
      <vt:lpstr> Sales Record  Under Guidance of Internal Guide        Dr. Dharmendra Patel   by  Meet Patel (17BCA061) Akshay Ramnani (17BCA094) Kartavya Vadera (17BCA114) </vt:lpstr>
      <vt:lpstr>Project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Record  Under Guidance of  Internal Guide        Dr. Dharmendra Patel   by Meet Patel (17BCA061) Akshay Ramnani (17BCA094) Kartavya Vadera (17BCA114)</dc:title>
  <dc:creator>Meet Patel</dc:creator>
  <cp:lastModifiedBy>Meet Patel</cp:lastModifiedBy>
  <cp:revision>71</cp:revision>
  <dcterms:created xsi:type="dcterms:W3CDTF">2020-03-19T11:28:38Z</dcterms:created>
  <dcterms:modified xsi:type="dcterms:W3CDTF">2020-04-12T13:46:25Z</dcterms:modified>
</cp:coreProperties>
</file>